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72" r:id="rId3"/>
    <p:sldId id="294" r:id="rId4"/>
    <p:sldId id="295" r:id="rId5"/>
    <p:sldId id="299" r:id="rId6"/>
    <p:sldId id="300" r:id="rId7"/>
    <p:sldId id="278" r:id="rId8"/>
    <p:sldId id="297" r:id="rId9"/>
    <p:sldId id="264" r:id="rId10"/>
    <p:sldId id="291" r:id="rId11"/>
    <p:sldId id="290" r:id="rId12"/>
    <p:sldId id="301" r:id="rId13"/>
    <p:sldId id="257" r:id="rId14"/>
    <p:sldId id="258" r:id="rId15"/>
    <p:sldId id="262" r:id="rId16"/>
    <p:sldId id="293" r:id="rId17"/>
    <p:sldId id="289" r:id="rId18"/>
    <p:sldId id="298" r:id="rId19"/>
    <p:sldId id="292" r:id="rId20"/>
    <p:sldId id="302" r:id="rId21"/>
    <p:sldId id="270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2CF3-AABA-4DD2-B6EF-2987E10E2CF3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350AF-6C82-4AB6-A979-7FE3839C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8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67AE9-C22E-42FA-B1A6-C0ECD51AD0F8}" type="datetimeFigureOut">
              <a:rPr lang="hu-HU" smtClean="0"/>
              <a:t>2015.07.21.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6CA5-5FAC-430F-9AFA-00384AFC8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83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16CA5-5FAC-430F-9AFA-00384AFC894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645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4765D949-738E-47D4-80A5-38117CD9A8D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4765D949-738E-47D4-80A5-38117CD9A8DD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9pPr>
          </a:lstStyle>
          <a:p>
            <a:fld id="{E295F42C-19E1-42EB-BBD8-3D4C244B8B4D}" type="slidenum">
              <a:rPr lang="en-US" altLang="hu-HU" sz="1200" smtClean="0"/>
              <a:pPr/>
              <a:t>4</a:t>
            </a:fld>
            <a:endParaRPr lang="en-US" altLang="hu-HU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hu-HU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9pPr>
          </a:lstStyle>
          <a:p>
            <a:fld id="{2C03D038-5359-44A8-B197-9E1B3E657A11}" type="slidenum">
              <a:rPr lang="en-US" altLang="hu-HU" sz="1200" smtClean="0"/>
              <a:pPr/>
              <a:t>5</a:t>
            </a:fld>
            <a:endParaRPr lang="en-US" altLang="hu-HU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hu-HU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4765D949-738E-47D4-80A5-38117CD9A8DD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  <a:ea typeface="ヒラギノ角ゴ Pro W3"/>
                <a:cs typeface="ヒラギノ角ゴ Pro W3"/>
              </a:defRPr>
            </a:lvl9pPr>
          </a:lstStyle>
          <a:p>
            <a:fld id="{19DA0CFD-5DCC-4715-81AA-622CD8EA6569}" type="slidenum">
              <a:rPr lang="en-US" altLang="hu-HU" sz="1200" smtClean="0"/>
              <a:pPr/>
              <a:t>11</a:t>
            </a:fld>
            <a:endParaRPr lang="en-US" altLang="hu-HU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hu-HU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4765D949-738E-47D4-80A5-38117CD9A8DD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8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2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PB_ppt_title_bkgd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5875"/>
            <a:ext cx="91694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9700" y="6172200"/>
            <a:ext cx="6400800" cy="38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0525"/>
              </a:buClr>
              <a:buFont typeface="Webdings" charset="2"/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-128"/>
                <a:cs typeface="Arial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hu-HU" sz="1600" dirty="0" smtClean="0"/>
              <a:t>Budapest</a:t>
            </a:r>
            <a:r>
              <a:rPr lang="en-US" sz="1600" dirty="0" smtClean="0"/>
              <a:t>, </a:t>
            </a:r>
            <a:r>
              <a:rPr lang="hu-HU" sz="1600" dirty="0" smtClean="0"/>
              <a:t>1</a:t>
            </a:r>
            <a:r>
              <a:rPr lang="en-US" sz="1600" dirty="0" smtClean="0"/>
              <a:t> </a:t>
            </a:r>
            <a:r>
              <a:rPr lang="hu-HU" sz="1600" dirty="0" err="1" smtClean="0"/>
              <a:t>July</a:t>
            </a:r>
            <a:r>
              <a:rPr lang="hu-HU" sz="1600" dirty="0" smtClean="0"/>
              <a:t> </a:t>
            </a:r>
            <a:r>
              <a:rPr lang="en-US" sz="1600" dirty="0" smtClean="0"/>
              <a:t> 201</a:t>
            </a:r>
            <a:r>
              <a:rPr lang="hu-HU" sz="1600" dirty="0" smtClean="0"/>
              <a:t>4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1"/>
            <a:ext cx="7848600" cy="761999"/>
          </a:xfrm>
        </p:spPr>
        <p:txBody>
          <a:bodyPr/>
          <a:lstStyle>
            <a:lvl1pPr algn="ctr">
              <a:defRPr sz="44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848600" cy="457200"/>
          </a:xfr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3958988"/>
            <a:ext cx="7848600" cy="613012"/>
          </a:xfrm>
        </p:spPr>
        <p:txBody>
          <a:bodyPr/>
          <a:lstStyle>
            <a:lvl1pPr>
              <a:defRPr lang="pt-PT" sz="3600" b="0" i="1" kern="1200" spc="-150" dirty="0" smtClean="0">
                <a:solidFill>
                  <a:srgbClr val="760525"/>
                </a:solidFill>
                <a:latin typeface="Arial"/>
                <a:ea typeface="ヒラギノ角ゴ Pro W3" charset="-128"/>
                <a:cs typeface="ヒラギノ角ゴ Pro W3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7045497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PB_ppt_title_bkgd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5875"/>
            <a:ext cx="91694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9700" y="6172200"/>
            <a:ext cx="6400800" cy="38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0525"/>
              </a:buClr>
              <a:buFont typeface="Webdings" charset="2"/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-128"/>
                <a:cs typeface="Arial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hu-HU" sz="1600" dirty="0" smtClean="0">
                <a:solidFill>
                  <a:srgbClr val="FFFFFF">
                    <a:lumMod val="50000"/>
                  </a:srgbClr>
                </a:solidFill>
              </a:rPr>
              <a:t>Budapest</a:t>
            </a: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</a:rPr>
              <a:t>, </a:t>
            </a:r>
            <a:r>
              <a:rPr lang="hu-HU" sz="1600" dirty="0" smtClean="0">
                <a:solidFill>
                  <a:srgbClr val="FFFFFF">
                    <a:lumMod val="50000"/>
                  </a:srgbClr>
                </a:solidFill>
              </a:rPr>
              <a:t>1</a:t>
            </a: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hu-HU" sz="1600" dirty="0" err="1" smtClean="0">
                <a:solidFill>
                  <a:srgbClr val="FFFFFF">
                    <a:lumMod val="50000"/>
                  </a:srgbClr>
                </a:solidFill>
              </a:rPr>
              <a:t>July</a:t>
            </a:r>
            <a:r>
              <a:rPr lang="hu-HU" sz="1600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</a:rPr>
              <a:t> 201</a:t>
            </a:r>
            <a:r>
              <a:rPr lang="hu-HU" sz="1600" dirty="0" smtClean="0">
                <a:solidFill>
                  <a:srgbClr val="FFFFFF">
                    <a:lumMod val="50000"/>
                  </a:srgbClr>
                </a:solidFill>
              </a:rPr>
              <a:t>4</a:t>
            </a:r>
            <a:endParaRPr lang="en-US" sz="1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1"/>
            <a:ext cx="7848600" cy="761999"/>
          </a:xfrm>
        </p:spPr>
        <p:txBody>
          <a:bodyPr/>
          <a:lstStyle>
            <a:lvl1pPr algn="ctr">
              <a:defRPr sz="44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848600" cy="457200"/>
          </a:xfr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3958988"/>
            <a:ext cx="7848600" cy="613012"/>
          </a:xfrm>
        </p:spPr>
        <p:txBody>
          <a:bodyPr/>
          <a:lstStyle>
            <a:lvl1pPr>
              <a:defRPr lang="pt-PT" sz="3600" b="0" i="1" kern="1200" spc="-150" dirty="0" smtClean="0">
                <a:solidFill>
                  <a:srgbClr val="760525"/>
                </a:solidFill>
                <a:latin typeface="Arial"/>
                <a:ea typeface="ヒラギノ角ゴ Pro W3" charset="-128"/>
                <a:cs typeface="ヒラギノ角ゴ Pro W3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0841280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1593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392714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67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57200"/>
          </a:xfrm>
        </p:spPr>
        <p:txBody>
          <a:bodyPr anchor="b"/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spc="-15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ヒラギノ角ゴ Pro W3" charset="-128"/>
                <a:cs typeface="ヒラギノ角ゴ Pro W3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457200"/>
          </a:xfrm>
        </p:spPr>
        <p:txBody>
          <a:bodyPr anchor="b"/>
          <a:lstStyle>
            <a:lvl1pPr marL="0" indent="0">
              <a:buNone/>
              <a:defRPr lang="en-US" sz="2400" b="1" kern="1200" spc="-15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ヒラギノ角ゴ Pro W3" charset="-128"/>
                <a:cs typeface="ヒラギノ角ゴ Pro W3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846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48834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010744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624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446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405423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6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1022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6689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865836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391400" cy="5334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143000"/>
            <a:ext cx="3810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15975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0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1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9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9043-94EB-414F-B1B4-2818C62DF867}" type="datetimeFigureOut">
              <a:rPr lang="en-US" smtClean="0"/>
              <a:t>2015-07-21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9D7BF-71DB-49C1-B3B7-685EF7E86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VPB_ppt_pg_bkgd_v1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56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kern="1200" spc="-150">
          <a:solidFill>
            <a:schemeClr val="bg1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0525"/>
        </a:buClr>
        <a:buFont typeface="Webdings" pitchFamily="18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83365441826421" TargetMode="External"/><Relationship Id="rId2" Type="http://schemas.openxmlformats.org/officeDocument/2006/relationships/hyperlink" Target="http://www.toastmastersd95.org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twitter.toastmasters95/" TargetMode="External"/><Relationship Id="rId5" Type="http://schemas.openxmlformats.org/officeDocument/2006/relationships/hyperlink" Target="https://www.facebook.com/ToastmastersContinentalEurope" TargetMode="External"/><Relationship Id="rId4" Type="http://schemas.openxmlformats.org/officeDocument/2006/relationships/hyperlink" Target="https://www.facebook.com/ToastmastersDistrict9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astmasters.org/1310" TargetMode="External"/><Relationship Id="rId2" Type="http://schemas.openxmlformats.org/officeDocument/2006/relationships/hyperlink" Target="http://www.toastmasters.org/build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toastmasters.org/1171" TargetMode="External"/><Relationship Id="rId4" Type="http://schemas.openxmlformats.org/officeDocument/2006/relationships/hyperlink" Target="http://www.toastmasters.org/1111_DC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6244"/>
            <a:ext cx="9220200" cy="706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76700" y="2209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4800" b="1" dirty="0">
                <a:solidFill>
                  <a:srgbClr val="FFFFFF"/>
                </a:solidFill>
                <a:latin typeface="GothamBold"/>
              </a:rPr>
              <a:t>WHERE</a:t>
            </a:r>
          </a:p>
          <a:p>
            <a:r>
              <a:rPr lang="hu-HU" sz="4800" b="1" dirty="0">
                <a:solidFill>
                  <a:srgbClr val="F3E074"/>
                </a:solidFill>
                <a:latin typeface="GothamBold"/>
              </a:rPr>
              <a:t>LEADERS</a:t>
            </a:r>
          </a:p>
          <a:p>
            <a:r>
              <a:rPr lang="hu-HU" sz="4800" b="1" dirty="0">
                <a:solidFill>
                  <a:srgbClr val="FFFFFF"/>
                </a:solidFill>
                <a:latin typeface="GothamBold"/>
              </a:rPr>
              <a:t>ARE MADE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27663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 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2100113" y="3048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95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334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59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3622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G</a:t>
            </a:r>
            <a:endParaRPr lang="hu-H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4958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44958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C</a:t>
            </a:r>
            <a:endParaRPr lang="hu-H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03896" y="41415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469782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</a:t>
            </a:r>
            <a:endParaRPr lang="hu-H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6161" y="5234464"/>
            <a:ext cx="72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    I</a:t>
            </a:r>
            <a:endParaRPr lang="hu-H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43435" y="5334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D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78922" y="58750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5815" y="159662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District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2" y="1376047"/>
            <a:ext cx="900410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7067"/>
            <a:ext cx="2890987" cy="12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8305800" cy="533400"/>
          </a:xfrm>
        </p:spPr>
        <p:txBody>
          <a:bodyPr/>
          <a:lstStyle/>
          <a:p>
            <a:pPr>
              <a:defRPr/>
            </a:pPr>
            <a:r>
              <a:rPr lang="hu-HU" sz="2400" dirty="0" smtClean="0"/>
              <a:t>TM  Clubs  in Division D (as of July 1st 2015) under realignment </a:t>
            </a:r>
            <a:endParaRPr lang="en-US" sz="2400" dirty="0" smtClean="0"/>
          </a:p>
        </p:txBody>
      </p:sp>
      <p:pic>
        <p:nvPicPr>
          <p:cNvPr id="717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38263"/>
            <a:ext cx="72866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381625"/>
            <a:ext cx="7305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7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Mission,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Mission, Values and Envisioned Future</a:t>
            </a:r>
          </a:p>
          <a:p>
            <a:pPr marL="400050" lvl="1" indent="0"/>
            <a:r>
              <a:rPr lang="en-US" dirty="0" smtClean="0"/>
              <a:t>The </a:t>
            </a:r>
            <a:r>
              <a:rPr lang="en-US" dirty="0"/>
              <a:t>mission statements, the value statement and envisioned future succinctly express the function of each organizational unit.</a:t>
            </a:r>
          </a:p>
          <a:p>
            <a:pPr marL="0" indent="0">
              <a:buNone/>
            </a:pPr>
            <a:r>
              <a:rPr lang="en-US" b="1" dirty="0"/>
              <a:t>Toastmasters International </a:t>
            </a:r>
            <a:r>
              <a:rPr lang="en-US" b="1" dirty="0" smtClean="0"/>
              <a:t>Mission</a:t>
            </a:r>
            <a:endParaRPr lang="hu-HU" b="1" dirty="0" smtClean="0"/>
          </a:p>
          <a:p>
            <a:pPr marL="400050" lvl="1" indent="0"/>
            <a:r>
              <a:rPr lang="en-US" dirty="0" smtClean="0"/>
              <a:t>We </a:t>
            </a:r>
            <a:r>
              <a:rPr lang="en-US" dirty="0"/>
              <a:t>empower individuals to become more effective communicators and leaders. </a:t>
            </a:r>
          </a:p>
          <a:p>
            <a:pPr marL="0" indent="0">
              <a:buNone/>
            </a:pPr>
            <a:r>
              <a:rPr lang="en-US" b="1" dirty="0"/>
              <a:t>District </a:t>
            </a:r>
            <a:r>
              <a:rPr lang="en-US" b="1" dirty="0" smtClean="0"/>
              <a:t>Mission</a:t>
            </a:r>
            <a:endParaRPr lang="hu-HU" b="1" dirty="0" smtClean="0"/>
          </a:p>
          <a:p>
            <a:pPr marL="400050" lvl="1" indent="0"/>
            <a:r>
              <a:rPr lang="en-US" dirty="0" smtClean="0"/>
              <a:t>We </a:t>
            </a:r>
            <a:r>
              <a:rPr lang="en-US" dirty="0"/>
              <a:t>build new clubs and support all clubs in achieving excellence. </a:t>
            </a:r>
            <a:endParaRPr lang="hu-HU" dirty="0" smtClean="0"/>
          </a:p>
          <a:p>
            <a:pPr marL="0" indent="0">
              <a:buNone/>
            </a:pPr>
            <a:r>
              <a:rPr lang="en-US" b="1" dirty="0" smtClean="0"/>
              <a:t>Club Mission</a:t>
            </a:r>
            <a:endParaRPr lang="hu-HU" b="1" dirty="0" smtClean="0"/>
          </a:p>
          <a:p>
            <a:pPr marL="400050" lvl="1" indent="0"/>
            <a:r>
              <a:rPr lang="en-US" dirty="0" smtClean="0"/>
              <a:t>We </a:t>
            </a:r>
            <a:r>
              <a:rPr lang="en-US" dirty="0"/>
              <a:t>provide a supportive and positive learning experience in which members are empowered to develop communication and leadership skills, resulting in greater self-confidence and personal growth. </a:t>
            </a:r>
          </a:p>
          <a:p>
            <a:pPr marL="0" indent="0">
              <a:buNone/>
            </a:pPr>
            <a:r>
              <a:rPr lang="en-US" b="1" dirty="0"/>
              <a:t>Toastmasters International Values:</a:t>
            </a:r>
            <a:r>
              <a:rPr lang="en-US" dirty="0"/>
              <a:t> </a:t>
            </a:r>
          </a:p>
          <a:p>
            <a:r>
              <a:rPr lang="en-US" dirty="0"/>
              <a:t>Integrity </a:t>
            </a:r>
          </a:p>
          <a:p>
            <a:r>
              <a:rPr lang="en-US" dirty="0"/>
              <a:t>Respect </a:t>
            </a:r>
          </a:p>
          <a:p>
            <a:r>
              <a:rPr lang="en-US" dirty="0"/>
              <a:t>Service </a:t>
            </a:r>
          </a:p>
          <a:p>
            <a:r>
              <a:rPr lang="en-US" dirty="0"/>
              <a:t>Excellence </a:t>
            </a:r>
          </a:p>
          <a:p>
            <a:pPr marL="0" indent="0">
              <a:buNone/>
            </a:pPr>
            <a:r>
              <a:rPr lang="en-US" b="1" dirty="0"/>
              <a:t>Toastmasters International Envisioned </a:t>
            </a:r>
            <a:r>
              <a:rPr lang="en-US" b="1" dirty="0" smtClean="0"/>
              <a:t>Future</a:t>
            </a:r>
            <a:endParaRPr lang="hu-HU" dirty="0"/>
          </a:p>
          <a:p>
            <a:pPr marL="400050" lvl="1" indent="0"/>
            <a:r>
              <a:rPr lang="en-US" dirty="0" smtClean="0"/>
              <a:t>To </a:t>
            </a:r>
            <a:r>
              <a:rPr lang="en-US" dirty="0"/>
              <a:t>be the first-choice provider of dynamic, high-value, experiential communication and leadership skills development.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79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Service to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5715000" cy="4343400"/>
          </a:xfrm>
        </p:spPr>
        <p:txBody>
          <a:bodyPr/>
          <a:lstStyle/>
          <a:p>
            <a:r>
              <a:rPr lang="hu-HU" sz="1600" dirty="0" smtClean="0"/>
              <a:t>Members</a:t>
            </a:r>
            <a:br>
              <a:rPr lang="hu-HU" sz="1600" dirty="0" smtClean="0"/>
            </a:br>
            <a:r>
              <a:rPr lang="hu-HU" sz="1600" dirty="0" smtClean="0"/>
              <a:t> </a:t>
            </a:r>
            <a:r>
              <a:rPr lang="hu-HU" sz="1600" dirty="0"/>
              <a:t>– All members </a:t>
            </a:r>
            <a:endParaRPr lang="hu-HU" sz="1600" dirty="0" smtClean="0"/>
          </a:p>
          <a:p>
            <a:r>
              <a:rPr lang="hu-HU" sz="1600" dirty="0"/>
              <a:t>Club Leadership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 </a:t>
            </a:r>
            <a:r>
              <a:rPr lang="hu-HU" sz="1600" dirty="0"/>
              <a:t>– </a:t>
            </a:r>
            <a:r>
              <a:rPr lang="hu-HU" sz="1600" dirty="0" smtClean="0"/>
              <a:t>You All</a:t>
            </a:r>
          </a:p>
          <a:p>
            <a:r>
              <a:rPr lang="hu-HU" sz="1600" dirty="0"/>
              <a:t>Area Governors D2, D3, </a:t>
            </a:r>
            <a:r>
              <a:rPr lang="hu-HU" sz="1600" dirty="0" smtClean="0"/>
              <a:t>D4 </a:t>
            </a:r>
            <a:br>
              <a:rPr lang="hu-HU" sz="1600" dirty="0" smtClean="0"/>
            </a:br>
            <a:r>
              <a:rPr lang="hu-HU" sz="1600" dirty="0" smtClean="0"/>
              <a:t> – Dávid </a:t>
            </a:r>
            <a:r>
              <a:rPr lang="hu-HU" sz="1600" dirty="0"/>
              <a:t>Tasnádi, </a:t>
            </a:r>
            <a:r>
              <a:rPr lang="en-US" sz="1600" dirty="0" err="1"/>
              <a:t>Zol</a:t>
            </a:r>
            <a:r>
              <a:rPr lang="hu-HU" sz="1600" dirty="0"/>
              <a:t>tán Keserű, Zoltán Németh</a:t>
            </a:r>
          </a:p>
          <a:p>
            <a:r>
              <a:rPr lang="hu-HU" sz="1600" dirty="0"/>
              <a:t>Division Governor </a:t>
            </a:r>
            <a:r>
              <a:rPr lang="hu-HU" sz="1600" dirty="0" smtClean="0"/>
              <a:t>D</a:t>
            </a:r>
            <a:br>
              <a:rPr lang="hu-HU" sz="1600" dirty="0" smtClean="0"/>
            </a:br>
            <a:r>
              <a:rPr lang="hu-HU" sz="1600" dirty="0" smtClean="0"/>
              <a:t> – Eszter Farnady</a:t>
            </a:r>
            <a:endParaRPr lang="hu-HU" sz="1600" dirty="0"/>
          </a:p>
          <a:p>
            <a:r>
              <a:rPr lang="hu-HU" sz="1600" dirty="0"/>
              <a:t>District </a:t>
            </a:r>
            <a:r>
              <a:rPr lang="en-US" sz="1600" dirty="0" smtClean="0"/>
              <a:t>Director </a:t>
            </a:r>
            <a:r>
              <a:rPr lang="hu-HU" sz="1600" dirty="0" smtClean="0"/>
              <a:t>95 </a:t>
            </a:r>
            <a:br>
              <a:rPr lang="hu-HU" sz="1600" dirty="0" smtClean="0"/>
            </a:br>
            <a:r>
              <a:rPr lang="hu-HU" sz="1600" dirty="0"/>
              <a:t> – </a:t>
            </a:r>
            <a:r>
              <a:rPr lang="en-US" sz="1600" dirty="0" err="1"/>
              <a:t>Tuire</a:t>
            </a:r>
            <a:r>
              <a:rPr lang="en-US" sz="1600" dirty="0"/>
              <a:t> </a:t>
            </a:r>
            <a:r>
              <a:rPr lang="en-US" sz="1600" dirty="0" err="1" smtClean="0"/>
              <a:t>Vuolasvirta</a:t>
            </a:r>
            <a:endParaRPr lang="en-US" sz="1600" dirty="0" smtClean="0"/>
          </a:p>
          <a:p>
            <a:r>
              <a:rPr lang="en-US" sz="1600" dirty="0" smtClean="0"/>
              <a:t>Program </a:t>
            </a:r>
            <a:r>
              <a:rPr lang="en-US" sz="1600" dirty="0"/>
              <a:t>Quality Director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hu-HU" sz="1600" dirty="0"/>
              <a:t>–</a:t>
            </a:r>
            <a:r>
              <a:rPr lang="en-US" sz="1600" dirty="0" smtClean="0"/>
              <a:t> </a:t>
            </a:r>
            <a:r>
              <a:rPr lang="en-US" sz="1600" dirty="0"/>
              <a:t>Michal </a:t>
            </a:r>
            <a:r>
              <a:rPr lang="en-US" sz="1600" dirty="0" err="1" smtClean="0"/>
              <a:t>Talaga</a:t>
            </a:r>
            <a:endParaRPr lang="en-US" sz="1600" dirty="0"/>
          </a:p>
          <a:p>
            <a:r>
              <a:rPr lang="en-US" sz="1600" dirty="0" smtClean="0"/>
              <a:t>Club </a:t>
            </a:r>
            <a:r>
              <a:rPr lang="en-US" sz="1600" dirty="0" smtClean="0"/>
              <a:t>Growth Director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hu-HU" sz="1600" dirty="0" smtClean="0"/>
              <a:t>– </a:t>
            </a:r>
            <a:r>
              <a:rPr lang="en-US" sz="1600" dirty="0" smtClean="0"/>
              <a:t>Bea </a:t>
            </a:r>
            <a:r>
              <a:rPr lang="en-US" sz="1600" dirty="0" err="1"/>
              <a:t>Bincze</a:t>
            </a:r>
            <a:endParaRPr lang="en-US" sz="1600" dirty="0"/>
          </a:p>
          <a:p>
            <a:r>
              <a:rPr lang="hu-HU" sz="1600" dirty="0" smtClean="0"/>
              <a:t>Regional </a:t>
            </a:r>
            <a:r>
              <a:rPr lang="hu-HU" sz="1600" dirty="0"/>
              <a:t>Advisor </a:t>
            </a:r>
            <a:br>
              <a:rPr lang="hu-HU" sz="1600" dirty="0"/>
            </a:br>
            <a:r>
              <a:rPr lang="hu-HU" sz="1600" dirty="0"/>
              <a:t> – </a:t>
            </a:r>
            <a:r>
              <a:rPr lang="hu-HU" sz="1600" dirty="0" smtClean="0"/>
              <a:t>Morag Mathieson</a:t>
            </a:r>
            <a:br>
              <a:rPr lang="hu-HU" sz="1600" dirty="0" smtClean="0"/>
            </a:b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343400" cy="548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8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Area Council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AREA GOVERNOR</a:t>
            </a:r>
            <a:endParaRPr lang="hu-HU" sz="1800" b="1" dirty="0"/>
          </a:p>
          <a:p>
            <a:pPr marL="0" indent="0">
              <a:buNone/>
            </a:pPr>
            <a:r>
              <a:rPr lang="hu-HU" sz="1800" dirty="0" smtClean="0"/>
              <a:t>is </a:t>
            </a:r>
            <a:r>
              <a:rPr lang="en-US" sz="1800" dirty="0" smtClean="0"/>
              <a:t>responsible for</a:t>
            </a:r>
            <a:r>
              <a:rPr lang="hu-HU" sz="1800" dirty="0" smtClean="0"/>
              <a:t> </a:t>
            </a:r>
            <a:r>
              <a:rPr lang="en-US" sz="1800" dirty="0" smtClean="0"/>
              <a:t>leading </a:t>
            </a:r>
            <a:r>
              <a:rPr lang="hu-HU" sz="1800" dirty="0" smtClean="0"/>
              <a:t>the </a:t>
            </a:r>
            <a:r>
              <a:rPr lang="en-US" sz="1800" dirty="0" smtClean="0"/>
              <a:t>area by serving the needs</a:t>
            </a:r>
            <a:r>
              <a:rPr lang="hu-HU" sz="1800" dirty="0" smtClean="0"/>
              <a:t> </a:t>
            </a:r>
            <a:r>
              <a:rPr lang="en-US" sz="1800" dirty="0" smtClean="0"/>
              <a:t>of clubs.</a:t>
            </a:r>
            <a:r>
              <a:rPr lang="hu-HU" sz="1800" dirty="0" smtClean="0"/>
              <a:t> </a:t>
            </a:r>
          </a:p>
          <a:p>
            <a:pPr marL="0" indent="0">
              <a:buNone/>
            </a:pPr>
            <a:r>
              <a:rPr lang="hu-HU" sz="1800" dirty="0" smtClean="0"/>
              <a:t>Conduct club visit, </a:t>
            </a:r>
            <a:r>
              <a:rPr lang="en-US" sz="1800" dirty="0" smtClean="0"/>
              <a:t>discusses each club’s plans and goals</a:t>
            </a:r>
            <a:r>
              <a:rPr lang="hu-HU" sz="1800" dirty="0" smtClean="0"/>
              <a:t> </a:t>
            </a:r>
            <a:r>
              <a:rPr lang="en-US" sz="1800" dirty="0" smtClean="0"/>
              <a:t>in the Distinguished Club Program</a:t>
            </a:r>
            <a:r>
              <a:rPr lang="hu-HU" sz="1800" dirty="0" smtClean="0"/>
              <a:t>.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en-US" sz="1800" b="1" dirty="0" smtClean="0"/>
              <a:t>AREA COUNCIL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The area council manages area activities and supports each club in the area in</a:t>
            </a:r>
            <a:r>
              <a:rPr lang="hu-HU" sz="1800" dirty="0" smtClean="0"/>
              <a:t> </a:t>
            </a:r>
            <a:r>
              <a:rPr lang="en-US" sz="1800" dirty="0" smtClean="0"/>
              <a:t>fulfilling the club mission.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Members:</a:t>
            </a:r>
          </a:p>
          <a:p>
            <a:r>
              <a:rPr lang="en-US" sz="1800" dirty="0" smtClean="0"/>
              <a:t>area governor</a:t>
            </a:r>
            <a:endParaRPr lang="hu-HU" sz="1800" dirty="0" smtClean="0"/>
          </a:p>
          <a:p>
            <a:r>
              <a:rPr lang="hu-HU" sz="1800" dirty="0" smtClean="0"/>
              <a:t>(</a:t>
            </a:r>
            <a:r>
              <a:rPr lang="en-US" sz="1800" dirty="0" smtClean="0"/>
              <a:t>assistant </a:t>
            </a:r>
            <a:r>
              <a:rPr lang="en-US" sz="1800" dirty="0"/>
              <a:t>area governor </a:t>
            </a:r>
            <a:r>
              <a:rPr lang="en-US" sz="1800" dirty="0" smtClean="0"/>
              <a:t>education</a:t>
            </a:r>
            <a:r>
              <a:rPr lang="hu-HU" sz="1800" dirty="0" smtClean="0"/>
              <a:t> </a:t>
            </a:r>
            <a:r>
              <a:rPr lang="en-US" sz="1800" dirty="0" smtClean="0"/>
              <a:t>and training</a:t>
            </a:r>
            <a:r>
              <a:rPr lang="hu-HU" sz="1800" dirty="0" smtClean="0"/>
              <a:t>)</a:t>
            </a:r>
          </a:p>
          <a:p>
            <a:r>
              <a:rPr lang="hu-HU" sz="1800" dirty="0" smtClean="0"/>
              <a:t>(</a:t>
            </a:r>
            <a:r>
              <a:rPr lang="en-US" sz="1800" dirty="0" smtClean="0"/>
              <a:t>assistant </a:t>
            </a:r>
            <a:r>
              <a:rPr lang="en-US" sz="1800" dirty="0"/>
              <a:t>area governor </a:t>
            </a:r>
            <a:r>
              <a:rPr lang="en-US" sz="1800" dirty="0" smtClean="0"/>
              <a:t>marketing</a:t>
            </a:r>
            <a:r>
              <a:rPr lang="hu-HU" sz="1800" dirty="0" smtClean="0"/>
              <a:t>)</a:t>
            </a:r>
          </a:p>
          <a:p>
            <a:r>
              <a:rPr lang="hu-HU" sz="1800" dirty="0" smtClean="0"/>
              <a:t>(</a:t>
            </a:r>
            <a:r>
              <a:rPr lang="en-US" sz="1800" dirty="0" smtClean="0"/>
              <a:t>area secretary</a:t>
            </a:r>
            <a:r>
              <a:rPr lang="hu-HU" sz="1800" dirty="0" smtClean="0"/>
              <a:t>)</a:t>
            </a:r>
          </a:p>
          <a:p>
            <a:r>
              <a:rPr lang="en-US" sz="1800" dirty="0" smtClean="0"/>
              <a:t>club presidents</a:t>
            </a:r>
            <a:endParaRPr lang="hu-HU" sz="1800" dirty="0" smtClean="0"/>
          </a:p>
          <a:p>
            <a:r>
              <a:rPr lang="en-US" sz="1800" dirty="0" smtClean="0"/>
              <a:t>club</a:t>
            </a:r>
            <a:r>
              <a:rPr lang="hu-HU" sz="1800" dirty="0" smtClean="0"/>
              <a:t> </a:t>
            </a:r>
            <a:r>
              <a:rPr lang="en-US" sz="1800" dirty="0" smtClean="0"/>
              <a:t>vice </a:t>
            </a:r>
            <a:r>
              <a:rPr lang="en-US" sz="1800" dirty="0"/>
              <a:t>presidents </a:t>
            </a:r>
            <a:r>
              <a:rPr lang="en-US" sz="1800" dirty="0" smtClean="0"/>
              <a:t>education</a:t>
            </a:r>
            <a:endParaRPr lang="hu-HU" sz="1800" dirty="0" smtClean="0"/>
          </a:p>
          <a:p>
            <a:r>
              <a:rPr lang="en-US" sz="1800" dirty="0" smtClean="0"/>
              <a:t>club </a:t>
            </a:r>
            <a:r>
              <a:rPr lang="en-US" sz="1800" dirty="0"/>
              <a:t>vice presidents </a:t>
            </a:r>
            <a:r>
              <a:rPr lang="en-US" sz="1800" dirty="0" smtClean="0"/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279176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DCP – 2015-07-09</a:t>
            </a:r>
            <a:endParaRPr lang="hu-HU" dirty="0"/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50" y="1295400"/>
            <a:ext cx="100107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3392851"/>
            <a:ext cx="9144000" cy="16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6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DCP – 2015-07-09</a:t>
            </a:r>
            <a:endParaRPr lang="hu-HU" dirty="0"/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295400"/>
            <a:ext cx="100107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3276600"/>
            <a:ext cx="9144000" cy="18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181600"/>
            <a:ext cx="9144000" cy="155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 Tale Picnic – </a:t>
            </a:r>
            <a:r>
              <a:rPr lang="en-US" dirty="0" err="1" smtClean="0"/>
              <a:t>Nagyotmon</a:t>
            </a:r>
            <a:r>
              <a:rPr lang="hu-HU" dirty="0" smtClean="0"/>
              <a:t>dó Piknik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July 18th</a:t>
            </a:r>
          </a:p>
          <a:p>
            <a:r>
              <a:rPr lang="hu-HU" dirty="0" smtClean="0"/>
              <a:t>Ménesi út 12.</a:t>
            </a:r>
          </a:p>
          <a:p>
            <a:endParaRPr lang="hu-HU" dirty="0" smtClean="0"/>
          </a:p>
          <a:p>
            <a:r>
              <a:rPr lang="hu-HU" dirty="0" smtClean="0"/>
              <a:t>FUN FUN FUN</a:t>
            </a:r>
          </a:p>
          <a:p>
            <a:r>
              <a:rPr lang="hu-HU" dirty="0" smtClean="0"/>
              <a:t>HUMOR, MÓKA, KACAGÁS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3231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VPB_ppt_title_bkgd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85800" y="3048000"/>
            <a:ext cx="7848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4000" dirty="0" smtClean="0">
                <a:latin typeface="Calibri" panose="020F0502020204030204" pitchFamily="34" charset="0"/>
              </a:rPr>
              <a:t>Club Officer Training</a:t>
            </a:r>
            <a:endParaRPr lang="pt-PT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VPB_ppt_title_bkgd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85800" y="3048000"/>
            <a:ext cx="784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/>
              <a:t>District 95, Area D4 and D6</a:t>
            </a:r>
            <a:br>
              <a:rPr lang="hu-HU" sz="4000" dirty="0"/>
            </a:br>
            <a:r>
              <a:rPr lang="hu-HU" sz="4000" dirty="0"/>
              <a:t>Club Officer Training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895948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D95 Contact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Webpage </a:t>
            </a:r>
            <a:r>
              <a:rPr lang="hu-HU" sz="2400" dirty="0" smtClean="0">
                <a:hlinkClick r:id="rId2"/>
              </a:rPr>
              <a:t>http://www.toastmastersd95.org</a:t>
            </a:r>
            <a:endParaRPr lang="hu-HU" sz="2400" dirty="0" smtClean="0"/>
          </a:p>
          <a:p>
            <a:r>
              <a:rPr lang="hu-HU" sz="2400" dirty="0" smtClean="0"/>
              <a:t>Closed group </a:t>
            </a:r>
            <a:r>
              <a:rPr lang="hu-HU" sz="2400" dirty="0" smtClean="0">
                <a:hlinkClick r:id="rId3"/>
              </a:rPr>
              <a:t>https</a:t>
            </a:r>
            <a:r>
              <a:rPr lang="hu-HU" sz="2400" dirty="0">
                <a:hlinkClick r:id="rId3"/>
              </a:rPr>
              <a:t>://</a:t>
            </a:r>
            <a:r>
              <a:rPr lang="hu-HU" sz="2400" dirty="0" smtClean="0">
                <a:hlinkClick r:id="rId3"/>
              </a:rPr>
              <a:t>www.facebook.com/groups/283365441826421</a:t>
            </a:r>
            <a:endParaRPr lang="hu-HU" sz="2400" dirty="0" smtClean="0"/>
          </a:p>
          <a:p>
            <a:r>
              <a:rPr lang="hu-HU" sz="2400" dirty="0" smtClean="0"/>
              <a:t>Public </a:t>
            </a:r>
            <a:r>
              <a:rPr lang="hu-HU" sz="2400" dirty="0"/>
              <a:t>page </a:t>
            </a:r>
            <a:r>
              <a:rPr lang="hu-HU" sz="2400" dirty="0">
                <a:hlinkClick r:id="rId4"/>
              </a:rPr>
              <a:t>https://</a:t>
            </a:r>
            <a:r>
              <a:rPr lang="hu-HU" sz="2400" dirty="0" smtClean="0">
                <a:hlinkClick r:id="rId4"/>
              </a:rPr>
              <a:t>www.facebook.com/ToastmastersDistrict95</a:t>
            </a:r>
            <a:endParaRPr lang="hu-HU" sz="2400" dirty="0" smtClean="0"/>
          </a:p>
          <a:p>
            <a:r>
              <a:rPr lang="hu-HU" sz="2400" b="1" dirty="0"/>
              <a:t>Continental Europe</a:t>
            </a:r>
          </a:p>
          <a:p>
            <a:r>
              <a:rPr lang="hu-HU" sz="2400" dirty="0"/>
              <a:t>Open page </a:t>
            </a:r>
            <a:r>
              <a:rPr lang="hu-HU" sz="2400" dirty="0">
                <a:hlinkClick r:id="rId5"/>
              </a:rPr>
              <a:t>https://</a:t>
            </a:r>
            <a:r>
              <a:rPr lang="hu-HU" sz="2400" dirty="0" smtClean="0">
                <a:hlinkClick r:id="rId5"/>
              </a:rPr>
              <a:t>www.facebook.com/ToastmastersContinentalEurope</a:t>
            </a:r>
            <a:endParaRPr lang="hu-HU" sz="2400" dirty="0" smtClean="0"/>
          </a:p>
          <a:p>
            <a:r>
              <a:rPr lang="hu-HU" sz="2400" b="1" dirty="0"/>
              <a:t>D95 </a:t>
            </a:r>
            <a:r>
              <a:rPr lang="hu-HU" sz="2400" dirty="0">
                <a:hlinkClick r:id="rId6"/>
              </a:rPr>
              <a:t>http://</a:t>
            </a:r>
            <a:r>
              <a:rPr lang="hu-HU" sz="2400" dirty="0" smtClean="0">
                <a:hlinkClick r:id="rId6"/>
              </a:rPr>
              <a:t>twitter.Toastmasters95</a:t>
            </a:r>
            <a:r>
              <a:rPr lang="hu-HU" sz="2400" dirty="0" smtClean="0"/>
              <a:t> </a:t>
            </a:r>
            <a:r>
              <a:rPr lang="hu-HU" sz="2400" dirty="0"/>
              <a:t>@Toastmasters95 #</a:t>
            </a:r>
            <a:r>
              <a:rPr lang="hu-HU" sz="2400" dirty="0" smtClean="0"/>
              <a:t>TM95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69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Useful materials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How to Build a Toastmasters</a:t>
            </a:r>
            <a:r>
              <a:rPr lang="hu-HU" sz="2800" dirty="0" smtClean="0"/>
              <a:t> </a:t>
            </a:r>
            <a:r>
              <a:rPr lang="en-US" sz="2800" i="1" dirty="0" smtClean="0"/>
              <a:t>Club </a:t>
            </a:r>
            <a:r>
              <a:rPr lang="en-US" sz="2800" dirty="0" smtClean="0"/>
              <a:t>(Item 121) </a:t>
            </a:r>
            <a:r>
              <a:rPr lang="en-US" sz="2800" dirty="0" smtClean="0">
                <a:hlinkClick r:id="rId2"/>
              </a:rPr>
              <a:t>www.toastmasters.org/build</a:t>
            </a:r>
            <a:endParaRPr lang="en-US" sz="2800" dirty="0" smtClean="0"/>
          </a:p>
          <a:p>
            <a:r>
              <a:rPr lang="en-US" sz="2800" i="1" dirty="0" smtClean="0"/>
              <a:t>Club Leadership Handbook</a:t>
            </a:r>
            <a:r>
              <a:rPr lang="hu-HU" sz="2800" i="1" dirty="0" smtClean="0"/>
              <a:t> </a:t>
            </a:r>
            <a:r>
              <a:rPr lang="en-US" sz="2800" dirty="0" smtClean="0"/>
              <a:t>(Item 1310) </a:t>
            </a:r>
            <a:r>
              <a:rPr lang="en-US" sz="2800" dirty="0" smtClean="0">
                <a:hlinkClick r:id="rId3"/>
              </a:rPr>
              <a:t>www.toastmasters.org/1310</a:t>
            </a:r>
            <a:endParaRPr lang="en-US" sz="2800" dirty="0" smtClean="0"/>
          </a:p>
          <a:p>
            <a:r>
              <a:rPr lang="en-US" sz="2800" i="1" dirty="0" smtClean="0"/>
              <a:t>Distinguished Club Program and</a:t>
            </a:r>
            <a:r>
              <a:rPr lang="hu-HU" sz="2800" dirty="0" smtClean="0"/>
              <a:t> </a:t>
            </a:r>
            <a:r>
              <a:rPr lang="en-US" sz="2800" i="1" dirty="0" smtClean="0"/>
              <a:t>Club Success Plan </a:t>
            </a:r>
            <a:r>
              <a:rPr lang="en-US" sz="2800" dirty="0" smtClean="0"/>
              <a:t>(Item 1111) </a:t>
            </a:r>
            <a:r>
              <a:rPr lang="en-US" sz="2800" dirty="0" smtClean="0">
                <a:hlinkClick r:id="rId4"/>
              </a:rPr>
              <a:t>www.toastmasters.org/1111_DCP</a:t>
            </a:r>
            <a:endParaRPr lang="en-US" sz="2800" dirty="0" smtClean="0"/>
          </a:p>
          <a:p>
            <a:r>
              <a:rPr lang="en-US" sz="2800" i="1" dirty="0" smtClean="0"/>
              <a:t>Speech Contest Rulebook</a:t>
            </a:r>
            <a:r>
              <a:rPr lang="hu-HU" sz="2800" i="1" dirty="0" smtClean="0"/>
              <a:t> </a:t>
            </a:r>
            <a:r>
              <a:rPr lang="en-US" sz="2800" dirty="0" smtClean="0"/>
              <a:t>(Item 1171) </a:t>
            </a:r>
            <a:r>
              <a:rPr lang="en-US" sz="2800" dirty="0" smtClean="0">
                <a:hlinkClick r:id="rId5"/>
              </a:rPr>
              <a:t>www.toastmasters.org/1171</a:t>
            </a:r>
            <a:endParaRPr lang="en-US" sz="2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08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VPB_ppt_title_bkgd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85800" y="3048000"/>
            <a:ext cx="7848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/>
              <a:t>District 95, Division D</a:t>
            </a:r>
            <a:br>
              <a:rPr lang="hu-HU" sz="4000" dirty="0"/>
            </a:br>
            <a:r>
              <a:rPr lang="hu-HU" sz="4000" dirty="0"/>
              <a:t>Area D2, D3, D4</a:t>
            </a:r>
            <a:br>
              <a:rPr lang="hu-HU" sz="4000" dirty="0"/>
            </a:br>
            <a:r>
              <a:rPr lang="hu-HU" sz="4000" dirty="0"/>
              <a:t>Club Officer Training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5145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239000" cy="533400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Agenda-Club Officer Training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10:30-10:45		</a:t>
            </a:r>
            <a:r>
              <a:rPr lang="hu-HU" altLang="hu-HU" sz="2000" i="1" smtClean="0">
                <a:latin typeface="Arial" pitchFamily="34" charset="0"/>
                <a:ea typeface="ヒラギノ角ゴ Pro W3"/>
                <a:cs typeface="Arial" pitchFamily="34" charset="0"/>
              </a:rPr>
              <a:t>Balázs Kuzsel</a:t>
            </a: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		Intro,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10:45-11:00		</a:t>
            </a:r>
            <a:r>
              <a:rPr lang="hu-HU" altLang="hu-HU" sz="2000" i="1" smtClean="0">
                <a:latin typeface="Arial" pitchFamily="34" charset="0"/>
                <a:ea typeface="ヒラギノ角ゴ Pro W3"/>
                <a:cs typeface="Arial" pitchFamily="34" charset="0"/>
              </a:rPr>
              <a:t>Balázs Kuzsel	</a:t>
            </a: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	TM news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11:00-11:15		</a:t>
            </a:r>
            <a:r>
              <a:rPr lang="hu-HU" altLang="hu-HU" sz="2000" i="1" smtClean="0">
                <a:latin typeface="Arial" pitchFamily="34" charset="0"/>
                <a:ea typeface="ヒラギノ角ゴ Pro W3"/>
                <a:cs typeface="Arial" pitchFamily="34" charset="0"/>
              </a:rPr>
              <a:t>Eszter Farnady	</a:t>
            </a: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	Club Officer training 						intro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11:15-12:30		</a:t>
            </a:r>
            <a:r>
              <a:rPr lang="hu-HU" altLang="hu-HU" sz="2000" i="1" smtClean="0">
                <a:latin typeface="Arial" pitchFamily="34" charset="0"/>
                <a:ea typeface="ヒラギノ角ゴ Pro W3"/>
                <a:cs typeface="Arial" pitchFamily="34" charset="0"/>
              </a:rPr>
              <a:t>Mentors	</a:t>
            </a: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	Officer training 							roundtables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						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12:30:13:00		</a:t>
            </a:r>
            <a:r>
              <a:rPr lang="hu-HU" altLang="hu-HU" sz="2000" i="1" smtClean="0">
                <a:latin typeface="Arial" pitchFamily="34" charset="0"/>
                <a:ea typeface="ヒラギノ角ゴ Pro W3"/>
                <a:cs typeface="Arial" pitchFamily="34" charset="0"/>
              </a:rPr>
              <a:t>All</a:t>
            </a: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			Report out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smtClean="0">
                <a:latin typeface="Arial" pitchFamily="34" charset="0"/>
                <a:ea typeface="ヒラギノ角ゴ Pro W3"/>
                <a:cs typeface="Arial" pitchFamily="34" charset="0"/>
              </a:rPr>
              <a:t>						Questions and 							Answers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endParaRPr lang="en-US" altLang="hu-HU" sz="2000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7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239000" cy="533400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Agenda-Club Officer Training</a:t>
            </a:r>
            <a:endParaRPr lang="en-US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13:00-14:00		</a:t>
            </a:r>
            <a:r>
              <a:rPr lang="hu-HU" altLang="hu-HU" sz="2000" dirty="0" smtClean="0">
                <a:solidFill>
                  <a:schemeClr val="bg2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LUNCH</a:t>
            </a: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endParaRPr lang="hu-HU" altLang="hu-HU" sz="2000" dirty="0" smtClean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endParaRPr lang="hu-HU" altLang="hu-HU" sz="2000" dirty="0" smtClean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14:00-14:45		</a:t>
            </a:r>
            <a:r>
              <a:rPr lang="hu-HU" altLang="hu-HU" sz="2000" i="1" dirty="0" smtClean="0">
                <a:latin typeface="Arial" pitchFamily="34" charset="0"/>
                <a:ea typeface="ヒラギノ角ゴ Pro W3"/>
                <a:cs typeface="Arial" pitchFamily="34" charset="0"/>
              </a:rPr>
              <a:t>Eszter Farnady	</a:t>
            </a: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	</a:t>
            </a:r>
            <a:r>
              <a:rPr lang="en-US" altLang="en-US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Chartering made easy</a:t>
            </a:r>
            <a:endParaRPr lang="hu-HU" altLang="en-US" sz="2000" dirty="0" smtClean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14:45-15:30		</a:t>
            </a:r>
            <a:r>
              <a:rPr lang="hu-HU" altLang="hu-HU" sz="2000" i="1" dirty="0" smtClean="0">
                <a:latin typeface="Arial" pitchFamily="34" charset="0"/>
                <a:ea typeface="ヒラギノ角ゴ Pro W3"/>
                <a:cs typeface="Arial" pitchFamily="34" charset="0"/>
              </a:rPr>
              <a:t>Zsuzsanna </a:t>
            </a:r>
            <a:r>
              <a:rPr lang="hu-HU" altLang="hu-HU" sz="2000" i="1" dirty="0" smtClean="0">
                <a:latin typeface="Arial" pitchFamily="34" charset="0"/>
                <a:ea typeface="ヒラギノ角ゴ Pro W3"/>
                <a:cs typeface="Arial" pitchFamily="34" charset="0"/>
              </a:rPr>
              <a:t>Lukács	</a:t>
            </a: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Time management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15:30-16:00		</a:t>
            </a:r>
            <a:r>
              <a:rPr lang="hu-HU" altLang="hu-HU" sz="2000" i="1" dirty="0" smtClean="0">
                <a:solidFill>
                  <a:schemeClr val="bg2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Break and Networking</a:t>
            </a:r>
            <a:endParaRPr lang="hu-HU" altLang="hu-HU" sz="2000" dirty="0" smtClean="0">
              <a:solidFill>
                <a:schemeClr val="bg2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16:00-16:45		Dávid Tasnádi		DCP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16:45-17:30		Ildikó Szilágyi		Konferenciaszervezés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hu-HU" altLang="hu-HU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17:30-17:45		Closing and Adjourn								</a:t>
            </a:r>
            <a:endParaRPr lang="en-US" altLang="hu-HU" sz="2000" dirty="0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Name</a:t>
            </a:r>
            <a:endParaRPr lang="hu-HU" dirty="0" smtClean="0"/>
          </a:p>
          <a:p>
            <a:r>
              <a:rPr lang="hu-HU" dirty="0" smtClean="0"/>
              <a:t>Club</a:t>
            </a:r>
          </a:p>
          <a:p>
            <a:r>
              <a:rPr lang="hu-HU" dirty="0" smtClean="0"/>
              <a:t>Officer role</a:t>
            </a:r>
          </a:p>
          <a:p>
            <a:r>
              <a:rPr lang="hu-HU" dirty="0" smtClean="0"/>
              <a:t>TM Achievements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43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VPB_ppt_title_bkgd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85800" y="3048000"/>
            <a:ext cx="7848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4000" dirty="0">
                <a:latin typeface="Calibri" panose="020F0502020204030204" pitchFamily="34" charset="0"/>
              </a:rPr>
              <a:t>District 95, </a:t>
            </a:r>
            <a:r>
              <a:rPr lang="en-US" sz="4000" dirty="0" smtClean="0">
                <a:latin typeface="Calibri" panose="020F0502020204030204" pitchFamily="34" charset="0"/>
              </a:rPr>
              <a:t>Division D,</a:t>
            </a:r>
          </a:p>
          <a:p>
            <a:pPr>
              <a:defRPr/>
            </a:pPr>
            <a:r>
              <a:rPr lang="hu-HU" sz="4000" dirty="0" smtClean="0">
                <a:latin typeface="Calibri" panose="020F0502020204030204" pitchFamily="34" charset="0"/>
              </a:rPr>
              <a:t>Area D</a:t>
            </a:r>
            <a:r>
              <a:rPr lang="en-US" sz="4000" dirty="0" smtClean="0">
                <a:latin typeface="Calibri" panose="020F0502020204030204" pitchFamily="34" charset="0"/>
              </a:rPr>
              <a:t>2, D3, D4</a:t>
            </a:r>
            <a:r>
              <a:rPr lang="hu-HU" sz="4000" dirty="0">
                <a:latin typeface="Calibri" panose="020F0502020204030204" pitchFamily="34" charset="0"/>
              </a:rPr>
              <a:t/>
            </a:r>
            <a:br>
              <a:rPr lang="hu-HU" sz="4000" dirty="0">
                <a:latin typeface="Calibri" panose="020F0502020204030204" pitchFamily="34" charset="0"/>
              </a:rPr>
            </a:br>
            <a:r>
              <a:rPr lang="hu-HU" sz="4000" dirty="0">
                <a:latin typeface="Calibri" panose="020F0502020204030204" pitchFamily="34" charset="0"/>
              </a:rPr>
              <a:t>Club Officer Training</a:t>
            </a:r>
            <a:br>
              <a:rPr lang="hu-HU" sz="4000" dirty="0">
                <a:latin typeface="Calibri" panose="020F0502020204030204" pitchFamily="34" charset="0"/>
              </a:rPr>
            </a:br>
            <a:r>
              <a:rPr lang="hu-HU" sz="4000" dirty="0">
                <a:latin typeface="Calibri" panose="020F0502020204030204" pitchFamily="34" charset="0"/>
              </a:rPr>
              <a:t>Unity &amp; Split</a:t>
            </a:r>
            <a:endParaRPr lang="pt-PT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4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95 – before July 1</a:t>
            </a:r>
            <a:r>
              <a:rPr lang="en-US" baseline="30000" dirty="0" smtClean="0"/>
              <a:t>st</a:t>
            </a:r>
            <a:r>
              <a:rPr lang="en-US" dirty="0" smtClean="0"/>
              <a:t>, 2015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074056" cy="451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19" y="962297"/>
            <a:ext cx="454491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0113" y="3048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95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334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59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3622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G</a:t>
            </a:r>
            <a:endParaRPr lang="hu-H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4958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44958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C</a:t>
            </a:r>
            <a:endParaRPr lang="hu-H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03896" y="41415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469782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</a:t>
            </a:r>
            <a:endParaRPr lang="hu-H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6161" y="5234464"/>
            <a:ext cx="72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    I</a:t>
            </a:r>
            <a:endParaRPr lang="hu-H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43435" y="5334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D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78922" y="58750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5815" y="159662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District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98611" y="96229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Divisions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339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95 – after July 1</a:t>
            </a:r>
            <a:r>
              <a:rPr lang="en-US" baseline="30000" dirty="0" smtClean="0"/>
              <a:t>st</a:t>
            </a:r>
            <a:r>
              <a:rPr lang="en-US" dirty="0" smtClean="0"/>
              <a:t>, 2015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2100113" y="3048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95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334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59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3622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G</a:t>
            </a:r>
            <a:endParaRPr lang="hu-H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4958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44958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C</a:t>
            </a:r>
            <a:endParaRPr lang="hu-H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03896" y="41415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469782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</a:t>
            </a:r>
            <a:endParaRPr lang="hu-H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6161" y="5234464"/>
            <a:ext cx="72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    I</a:t>
            </a:r>
            <a:endParaRPr lang="hu-H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43435" y="5334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D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78922" y="58750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</a:t>
            </a:r>
            <a:endParaRPr lang="hu-H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1260"/>
            <a:ext cx="8744749" cy="49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760525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9">
    <a:dk1>
      <a:srgbClr val="000000"/>
    </a:dk1>
    <a:lt1>
      <a:srgbClr val="FFFFFF"/>
    </a:lt1>
    <a:dk2>
      <a:srgbClr val="000000"/>
    </a:dk2>
    <a:lt2>
      <a:srgbClr val="808080"/>
    </a:lt2>
    <a:accent1>
      <a:srgbClr val="92A4A0"/>
    </a:accent1>
    <a:accent2>
      <a:srgbClr val="00293F"/>
    </a:accent2>
    <a:accent3>
      <a:srgbClr val="FFE775"/>
    </a:accent3>
    <a:accent4>
      <a:srgbClr val="B91428"/>
    </a:accent4>
    <a:accent5>
      <a:srgbClr val="DAEDEF"/>
    </a:accent5>
    <a:accent6>
      <a:srgbClr val="760525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Custom 9">
    <a:dk1>
      <a:srgbClr val="000000"/>
    </a:dk1>
    <a:lt1>
      <a:srgbClr val="FFFFFF"/>
    </a:lt1>
    <a:dk2>
      <a:srgbClr val="000000"/>
    </a:dk2>
    <a:lt2>
      <a:srgbClr val="808080"/>
    </a:lt2>
    <a:accent1>
      <a:srgbClr val="92A4A0"/>
    </a:accent1>
    <a:accent2>
      <a:srgbClr val="00293F"/>
    </a:accent2>
    <a:accent3>
      <a:srgbClr val="FFE775"/>
    </a:accent3>
    <a:accent4>
      <a:srgbClr val="B91428"/>
    </a:accent4>
    <a:accent5>
      <a:srgbClr val="DAEDEF"/>
    </a:accent5>
    <a:accent6>
      <a:srgbClr val="760525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Custom 9">
    <a:dk1>
      <a:srgbClr val="000000"/>
    </a:dk1>
    <a:lt1>
      <a:srgbClr val="FFFFFF"/>
    </a:lt1>
    <a:dk2>
      <a:srgbClr val="000000"/>
    </a:dk2>
    <a:lt2>
      <a:srgbClr val="808080"/>
    </a:lt2>
    <a:accent1>
      <a:srgbClr val="92A4A0"/>
    </a:accent1>
    <a:accent2>
      <a:srgbClr val="00293F"/>
    </a:accent2>
    <a:accent3>
      <a:srgbClr val="FFE775"/>
    </a:accent3>
    <a:accent4>
      <a:srgbClr val="B91428"/>
    </a:accent4>
    <a:accent5>
      <a:srgbClr val="DAEDEF"/>
    </a:accent5>
    <a:accent6>
      <a:srgbClr val="760525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Custom 9">
    <a:dk1>
      <a:srgbClr val="000000"/>
    </a:dk1>
    <a:lt1>
      <a:srgbClr val="FFFFFF"/>
    </a:lt1>
    <a:dk2>
      <a:srgbClr val="000000"/>
    </a:dk2>
    <a:lt2>
      <a:srgbClr val="808080"/>
    </a:lt2>
    <a:accent1>
      <a:srgbClr val="92A4A0"/>
    </a:accent1>
    <a:accent2>
      <a:srgbClr val="00293F"/>
    </a:accent2>
    <a:accent3>
      <a:srgbClr val="FFE775"/>
    </a:accent3>
    <a:accent4>
      <a:srgbClr val="B91428"/>
    </a:accent4>
    <a:accent5>
      <a:srgbClr val="DAEDEF"/>
    </a:accent5>
    <a:accent6>
      <a:srgbClr val="760525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429</Words>
  <Application>Microsoft Office PowerPoint</Application>
  <PresentationFormat>On-screen Show (4:3)</PresentationFormat>
  <Paragraphs>138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Blank</vt:lpstr>
      <vt:lpstr>PowerPoint Presentation</vt:lpstr>
      <vt:lpstr>PowerPoint Presentation</vt:lpstr>
      <vt:lpstr>PowerPoint Presentation</vt:lpstr>
      <vt:lpstr>Agenda-Club Officer Training</vt:lpstr>
      <vt:lpstr>Agenda-Club Officer Training</vt:lpstr>
      <vt:lpstr>Introduction  </vt:lpstr>
      <vt:lpstr>PowerPoint Presentation</vt:lpstr>
      <vt:lpstr>District 95 – before July 1st, 2015   </vt:lpstr>
      <vt:lpstr>District 95 – after July 1st, 2015   </vt:lpstr>
      <vt:lpstr>Division D  </vt:lpstr>
      <vt:lpstr>TM  Clubs  in Division D (as of July 1st 2015) under realignment </vt:lpstr>
      <vt:lpstr>Mission, Values</vt:lpstr>
      <vt:lpstr>Service to Members</vt:lpstr>
      <vt:lpstr>Area Council</vt:lpstr>
      <vt:lpstr>DCP – 2015-07-09</vt:lpstr>
      <vt:lpstr>DCP – 2015-07-09</vt:lpstr>
      <vt:lpstr>Tall Tale Picnic – Nagyotmondó Piknik</vt:lpstr>
      <vt:lpstr>District Conference</vt:lpstr>
      <vt:lpstr>PowerPoint Presentation</vt:lpstr>
      <vt:lpstr>D95 Contact</vt:lpstr>
      <vt:lpstr>Useful materials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Kuzsel, Balazs</dc:creator>
  <cp:lastModifiedBy>Administrator</cp:lastModifiedBy>
  <cp:revision>56</cp:revision>
  <dcterms:created xsi:type="dcterms:W3CDTF">2014-05-20T18:50:42Z</dcterms:created>
  <dcterms:modified xsi:type="dcterms:W3CDTF">2015-07-21T08:11:58Z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-1885174429</vt:i4>
  </property>
  <property fmtid="{D5CDD505-2E9C-101B-9397-08002B2CF9AE}" pid="3" name="_NewReviewCycle">
    <vt:lpwstr/>
  </property>
  <property fmtid="{D5CDD505-2E9C-101B-9397-08002B2CF9AE}" pid="4" name="_EmailSubject">
    <vt:lpwstr>TLI / Officer training anyag</vt:lpwstr>
  </property>
  <property fmtid="{D5CDD505-2E9C-101B-9397-08002B2CF9AE}" pid="5" name="_AuthorEmail">
    <vt:lpwstr>balazs.kuzsel@exxonmobil.com</vt:lpwstr>
  </property>
  <property fmtid="{D5CDD505-2E9C-101B-9397-08002B2CF9AE}" pid="6" name="_AuthorEmailDisplayName">
    <vt:lpwstr>Kuzsel, Balazs</vt:lpwstr>
  </property>
  <property fmtid="{D5CDD505-2E9C-101B-9397-08002B2CF9AE}" pid="7" name="_PreviousAdHocReviewCycleID">
    <vt:i4>312200274</vt:i4>
  </property>
</Properties>
</file>